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59" r:id="rId5"/>
    <p:sldId id="260" r:id="rId6"/>
    <p:sldId id="276" r:id="rId7"/>
    <p:sldId id="277" r:id="rId8"/>
    <p:sldId id="261" r:id="rId9"/>
    <p:sldId id="273" r:id="rId10"/>
    <p:sldId id="274" r:id="rId11"/>
    <p:sldId id="281" r:id="rId12"/>
    <p:sldId id="263" r:id="rId13"/>
    <p:sldId id="275" r:id="rId14"/>
    <p:sldId id="266" r:id="rId15"/>
    <p:sldId id="278" r:id="rId16"/>
    <p:sldId id="279" r:id="rId17"/>
    <p:sldId id="265" r:id="rId18"/>
    <p:sldId id="262" r:id="rId19"/>
    <p:sldId id="264" r:id="rId20"/>
    <p:sldId id="267" r:id="rId21"/>
    <p:sldId id="268" r:id="rId22"/>
    <p:sldId id="269" r:id="rId23"/>
    <p:sldId id="270" r:id="rId24"/>
    <p:sldId id="271" r:id="rId25"/>
    <p:sldId id="27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660"/>
  </p:normalViewPr>
  <p:slideViewPr>
    <p:cSldViewPr snapToGrid="0">
      <p:cViewPr varScale="1">
        <p:scale>
          <a:sx n="74" d="100"/>
          <a:sy n="74" d="100"/>
        </p:scale>
        <p:origin x="55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36AD80C-F27E-4A50-B69C-9559C03FEB4B}" type="datetimeFigureOut">
              <a:rPr lang="he-IL" smtClean="0"/>
              <a:t>כ"ט/טבת/תשפ"א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4DC86602-08CB-4F4C-8DC5-D71392E34FE9}" type="slidenum">
              <a:rPr lang="he-IL" smtClean="0"/>
              <a:t>‹#›</a:t>
            </a:fld>
            <a:endParaRPr lang="he-IL"/>
          </a:p>
        </p:txBody>
      </p:sp>
    </p:spTree>
    <p:extLst>
      <p:ext uri="{BB962C8B-B14F-4D97-AF65-F5344CB8AC3E}">
        <p14:creationId xmlns:p14="http://schemas.microsoft.com/office/powerpoint/2010/main" val="127938819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335AB59-0857-48EF-9D6A-C373EDDEFA9D}" type="datetime1">
              <a:rPr lang="en-US" smtClean="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3361C50E-EED3-455C-A260-8A7382363FF6}" type="datetime1">
              <a:rPr lang="en-US" smtClean="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D90F93BA-E9DB-4424-A889-44092596D539}" type="datetime1">
              <a:rPr lang="en-US" smtClean="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24673923-0272-42B6-AC82-A7D51124AD9C}" type="datetime1">
              <a:rPr lang="en-US" smtClean="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90697FCA-2D16-42D9-BEA8-9F377DB86A46}" type="datetime1">
              <a:rPr lang="en-US" smtClean="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או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FFE6CE0B-59E0-4AF2-ABD1-7463AEB1E340}" type="datetime1">
              <a:rPr lang="en-US" smtClean="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A9E1EA5-8DCB-496C-8572-3D43330F888B}" type="datetime1">
              <a:rPr lang="en-US" smtClean="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33CB6CE2-1DFB-4B36-A3C6-A2FE3A6F22E8}" type="datetime1">
              <a:rPr lang="en-US" smtClean="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85EA795-3F41-4DBD-B9A9-1C4A127168AA}" type="datetime1">
              <a:rPr lang="en-US" smtClean="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F35CB727-932B-40C3-92E4-B47D8739F02B}" type="datetime1">
              <a:rPr lang="en-US" smtClean="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2BDC403B-DC59-4F50-AA44-D73892D5712F}" type="datetime1">
              <a:rPr lang="en-US" smtClean="0"/>
              <a:t>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C985F46F-ED21-4052-B5BE-2A430C822FF0}" type="datetime1">
              <a:rPr lang="en-US" smtClean="0"/>
              <a:t>1/13/2021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5928C23B-45D5-4176-8C13-DA3D674BF59E}" type="datetime1">
              <a:rPr lang="en-US" smtClean="0"/>
              <a:t>1/13/2021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F0E28F-5B5C-417F-955F-34A447E61B83}" type="datetime1">
              <a:rPr lang="en-US" smtClean="0"/>
              <a:t>1/13/2021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45F5568F-9093-45E3-8255-58EC7B8DEB66}" type="datetime1">
              <a:rPr lang="en-US" smtClean="0"/>
              <a:t>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6FD3E749-938A-4920-8829-A52953842C9E}" type="datetime1">
              <a:rPr lang="en-US" smtClean="0"/>
              <a:t>1/13/2021</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FC91542-3680-4C30-926F-41410C41F3B0}" type="datetime1">
              <a:rPr lang="en-US" smtClean="0"/>
              <a:t>1/13/2021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hf hdr="0" ftr="0" dt="0"/>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drive/folders/181g6Y6_n4BCA6LssOdcCK60EkLzyTH3C?usp=sharing"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p:cNvSpPr>
            <a:spLocks noGrp="1"/>
          </p:cNvSpPr>
          <p:nvPr>
            <p:ph type="subTitle" idx="1"/>
          </p:nvPr>
        </p:nvSpPr>
        <p:spPr>
          <a:xfrm>
            <a:off x="1043427" y="4707744"/>
            <a:ext cx="7766936" cy="1791702"/>
          </a:xfrm>
        </p:spPr>
        <p:txBody>
          <a:bodyPr/>
          <a:lstStyle/>
          <a:p>
            <a:pPr algn="ctr"/>
            <a:r>
              <a:rPr lang="he-IL" b="1" dirty="0"/>
              <a:t>מגישים</a:t>
            </a:r>
            <a:r>
              <a:rPr lang="he-IL" dirty="0"/>
              <a:t>:</a:t>
            </a:r>
            <a:r>
              <a:rPr lang="en-US" dirty="0"/>
              <a:t> </a:t>
            </a:r>
            <a:r>
              <a:rPr lang="he-IL" dirty="0"/>
              <a:t> </a:t>
            </a:r>
          </a:p>
          <a:p>
            <a:pPr algn="ctr"/>
            <a:endParaRPr lang="he-IL" sz="1400" dirty="0"/>
          </a:p>
          <a:p>
            <a:r>
              <a:rPr lang="he-IL" dirty="0"/>
              <a:t>                                      הילה שושן          בן יצחק </a:t>
            </a:r>
          </a:p>
          <a:p>
            <a:pPr algn="ctr"/>
            <a:r>
              <a:rPr lang="he-IL" dirty="0"/>
              <a:t>אוריאל זקס         אבי </a:t>
            </a:r>
            <a:r>
              <a:rPr lang="he-IL" dirty="0" err="1"/>
              <a:t>בוטרשווילי</a:t>
            </a:r>
            <a:endParaRPr lang="he-IL" dirty="0"/>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493" y="0"/>
            <a:ext cx="4707744" cy="4707744"/>
          </a:xfrm>
          <a:prstGeom prst="rect">
            <a:avLst/>
          </a:prstGeom>
        </p:spPr>
      </p:pic>
      <p:sp>
        <p:nvSpPr>
          <p:cNvPr id="2" name="מציין מיקום של מספר שקופית 1"/>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784946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609600"/>
            <a:ext cx="8596668" cy="1154806"/>
          </a:xfrm>
        </p:spPr>
        <p:txBody>
          <a:bodyPr/>
          <a:lstStyle/>
          <a:p>
            <a:pPr algn="r"/>
            <a:r>
              <a:rPr lang="he-IL" dirty="0"/>
              <a:t>הסברים על פערים </a:t>
            </a:r>
            <a:br>
              <a:rPr lang="he-IL" dirty="0"/>
            </a:br>
            <a:r>
              <a:rPr lang="he-IL" sz="2400" dirty="0"/>
              <a:t>בין התכנון לבין התהליכים בפועל</a:t>
            </a:r>
          </a:p>
        </p:txBody>
      </p:sp>
      <p:sp>
        <p:nvSpPr>
          <p:cNvPr id="3" name="מציין מיקום תוכן 2"/>
          <p:cNvSpPr>
            <a:spLocks noGrp="1"/>
          </p:cNvSpPr>
          <p:nvPr>
            <p:ph idx="1"/>
          </p:nvPr>
        </p:nvSpPr>
        <p:spPr>
          <a:xfrm>
            <a:off x="588558" y="1764406"/>
            <a:ext cx="8892794" cy="4343431"/>
          </a:xfrm>
        </p:spPr>
        <p:txBody>
          <a:bodyPr>
            <a:normAutofit/>
          </a:bodyPr>
          <a:lstStyle/>
          <a:p>
            <a:pPr marL="0" indent="0">
              <a:buNone/>
            </a:pPr>
            <a:r>
              <a:rPr lang="he-IL" u="sng" dirty="0"/>
              <a:t>פערים "רעים"</a:t>
            </a:r>
          </a:p>
          <a:p>
            <a:pPr marL="0" indent="0">
              <a:buNone/>
            </a:pPr>
            <a:r>
              <a:rPr lang="he-IL" dirty="0"/>
              <a:t>כפי שציינו קודם, ויתרנו על שני דברים בלבד:</a:t>
            </a:r>
          </a:p>
          <a:p>
            <a:pPr>
              <a:buAutoNum type="arabicPeriod"/>
            </a:pPr>
            <a:r>
              <a:rPr lang="he-IL" dirty="0"/>
              <a:t>שליחת התראות ללקוח ברגע שמישהו הציע מחיר גבוה משלו.</a:t>
            </a:r>
            <a:r>
              <a:rPr lang="en-US" dirty="0"/>
              <a:t/>
            </a:r>
            <a:br>
              <a:rPr lang="en-US" dirty="0"/>
            </a:br>
            <a:r>
              <a:rPr lang="he-IL" dirty="0"/>
              <a:t>הסיבה לפער היא שהעדפנו להשקיע את הזמן בפיתוח פונקציונליות אחרות.</a:t>
            </a:r>
            <a:r>
              <a:rPr lang="en-US" dirty="0"/>
              <a:t/>
            </a:r>
            <a:br>
              <a:rPr lang="en-US" dirty="0"/>
            </a:br>
            <a:r>
              <a:rPr lang="he-IL" dirty="0"/>
              <a:t>שליחת התראה דורגה ב3 במסמך הדרישות (הדירוג הנמוך ביותר שנתנו לדרישה), וזאת מכיוון שבכל רגע הלקוח יכול להיכנס באפליקציה למוצרים שהוא הציע עליהם מחיר, ולבדוק בעצמו האם המחיר שלו עדיין המקסימלי. </a:t>
            </a:r>
            <a:r>
              <a:rPr lang="en-US" dirty="0"/>
              <a:t/>
            </a:r>
            <a:br>
              <a:rPr lang="en-US" dirty="0"/>
            </a:br>
            <a:r>
              <a:rPr lang="he-IL" dirty="0"/>
              <a:t>התועלת שמופקת מכך לא נראתה לנו מספיק חשובה, במגבלות הזמן שניתנו לנו.</a:t>
            </a:r>
          </a:p>
          <a:p>
            <a:pPr>
              <a:buAutoNum type="arabicPeriod"/>
            </a:pPr>
            <a:r>
              <a:rPr lang="he-IL" dirty="0"/>
              <a:t>שליחת מייל אוטומטי לסוחר וללקוח בסיום המכירה. </a:t>
            </a:r>
            <a:r>
              <a:rPr lang="en-US" dirty="0"/>
              <a:t/>
            </a:r>
            <a:br>
              <a:rPr lang="en-US" dirty="0"/>
            </a:br>
            <a:r>
              <a:rPr lang="he-IL" dirty="0"/>
              <a:t>שליחת המייל האוטומטי גזלה זמן רב מהתקדמות האפליקציה, ודרשה אינטגרציה עם צד שלישי בכל המכשירים. כמו כן, חשבנו על זה שאולי הסוחר והלקוח יעדיפו לתקשר ביניהם עם הודעות "אנושיות", ולכן המרנו את הדרישה הזו באופציה שניתנת לסוחר וללקוח לשלוח מייל דרך הקבלות בסוף המכירה. ניסחנו מייל אוטומטי, שהם יכולים לשנות במידת הצורך. </a:t>
            </a:r>
          </a:p>
        </p:txBody>
      </p:sp>
      <p:sp>
        <p:nvSpPr>
          <p:cNvPr id="4" name="מציין מיקום של מספר שקופית 3"/>
          <p:cNvSpPr>
            <a:spLocks noGrp="1"/>
          </p:cNvSpPr>
          <p:nvPr>
            <p:ph type="sldNum" sz="quarter" idx="12"/>
          </p:nvPr>
        </p:nvSpPr>
        <p:spPr/>
        <p:txBody>
          <a:bodyPr/>
          <a:lstStyle/>
          <a:p>
            <a:fld id="{519954A3-9DFD-4C44-94BA-B95130A3BA1C}" type="slidenum">
              <a:rPr lang="en-US" smtClean="0"/>
              <a:t>10</a:t>
            </a:fld>
            <a:endParaRPr lang="en-US" dirty="0"/>
          </a:p>
        </p:txBody>
      </p:sp>
    </p:spTree>
    <p:extLst>
      <p:ext uri="{BB962C8B-B14F-4D97-AF65-F5344CB8AC3E}">
        <p14:creationId xmlns:p14="http://schemas.microsoft.com/office/powerpoint/2010/main" val="311876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588558" y="1764406"/>
            <a:ext cx="8892794" cy="4343431"/>
          </a:xfrm>
        </p:spPr>
        <p:txBody>
          <a:bodyPr>
            <a:normAutofit/>
          </a:bodyPr>
          <a:lstStyle/>
          <a:p>
            <a:pPr marL="0" indent="0">
              <a:buNone/>
            </a:pPr>
            <a:r>
              <a:rPr lang="he-IL" u="sng" dirty="0"/>
              <a:t>פערים "טובים"</a:t>
            </a:r>
          </a:p>
          <a:p>
            <a:pPr marL="0" indent="0">
              <a:buNone/>
            </a:pPr>
            <a:r>
              <a:rPr lang="he-IL" dirty="0"/>
              <a:t>ישנם גם דברים שחשבנו עליהם במהלך הפיתוח, שלא היו בתכנון, והחלטנו להוסיף:</a:t>
            </a:r>
          </a:p>
          <a:p>
            <a:pPr>
              <a:buAutoNum type="arabicPeriod"/>
            </a:pPr>
            <a:r>
              <a:rPr lang="he-IL" dirty="0"/>
              <a:t>הצגת קבלה בסיום המכירה. </a:t>
            </a:r>
            <a:r>
              <a:rPr lang="en-US" dirty="0"/>
              <a:t/>
            </a:r>
            <a:br>
              <a:rPr lang="en-US" dirty="0"/>
            </a:br>
            <a:r>
              <a:rPr lang="he-IL" dirty="0"/>
              <a:t>תחילה חשבנו </a:t>
            </a:r>
            <a:r>
              <a:rPr lang="he-IL" dirty="0" err="1"/>
              <a:t>שב"מוצרים</a:t>
            </a:r>
            <a:r>
              <a:rPr lang="he-IL" dirty="0"/>
              <a:t> שנרכשו" תהיה כרטיסיה רגילה של פרטי המוצר. אך במהלך הפיתוח, ובהסתכלות על דוגמות מהעולם, חשבנו על זה שמוטב שתהיה קבלה עם כל הפרטים </a:t>
            </a:r>
            <a:r>
              <a:rPr lang="he-IL" dirty="0" err="1"/>
              <a:t>הרלוונטים</a:t>
            </a:r>
            <a:r>
              <a:rPr lang="he-IL" dirty="0"/>
              <a:t>, שתהווה אסמכתא לקנייה.</a:t>
            </a:r>
            <a:r>
              <a:rPr lang="en-US" dirty="0"/>
              <a:t/>
            </a:r>
            <a:br>
              <a:rPr lang="en-US" dirty="0"/>
            </a:br>
            <a:r>
              <a:rPr lang="he-IL" dirty="0"/>
              <a:t>זה גם פתר את הבעיה של איסוף מוצר באופן פיזי. כעת הלקוח יודע מראש את מקום האיסוף, ויכול ליצור קשר עם הסוחר על מנת לתאם זמן לאיסוף. כנ"ל לגבי הסוחר. </a:t>
            </a:r>
          </a:p>
          <a:p>
            <a:pPr>
              <a:buAutoNum type="arabicPeriod"/>
            </a:pPr>
            <a:r>
              <a:rPr lang="he-IL" dirty="0"/>
              <a:t>הוספנו פרטים על הלקוח והסוחר, שיעזרו בבניית קבלה אמינה ומלאה. </a:t>
            </a:r>
          </a:p>
        </p:txBody>
      </p:sp>
      <p:sp>
        <p:nvSpPr>
          <p:cNvPr id="4" name="מציין מיקום של מספר שקופית 3"/>
          <p:cNvSpPr>
            <a:spLocks noGrp="1"/>
          </p:cNvSpPr>
          <p:nvPr>
            <p:ph type="sldNum" sz="quarter" idx="12"/>
          </p:nvPr>
        </p:nvSpPr>
        <p:spPr/>
        <p:txBody>
          <a:bodyPr/>
          <a:lstStyle/>
          <a:p>
            <a:fld id="{519954A3-9DFD-4C44-94BA-B95130A3BA1C}" type="slidenum">
              <a:rPr lang="en-US" smtClean="0"/>
              <a:t>11</a:t>
            </a:fld>
            <a:endParaRPr lang="en-US" dirty="0"/>
          </a:p>
        </p:txBody>
      </p:sp>
    </p:spTree>
    <p:extLst>
      <p:ext uri="{BB962C8B-B14F-4D97-AF65-F5344CB8AC3E}">
        <p14:creationId xmlns:p14="http://schemas.microsoft.com/office/powerpoint/2010/main" val="2927022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609600"/>
            <a:ext cx="8596668" cy="1154806"/>
          </a:xfrm>
        </p:spPr>
        <p:txBody>
          <a:bodyPr>
            <a:normAutofit/>
          </a:bodyPr>
          <a:lstStyle/>
          <a:p>
            <a:pPr algn="r"/>
            <a:r>
              <a:rPr lang="he-IL" sz="4000" dirty="0"/>
              <a:t>דרישות מרכזיות של המערכת</a:t>
            </a:r>
          </a:p>
        </p:txBody>
      </p:sp>
      <p:sp>
        <p:nvSpPr>
          <p:cNvPr id="3" name="מציין מיקום תוכן 2"/>
          <p:cNvSpPr>
            <a:spLocks noGrp="1"/>
          </p:cNvSpPr>
          <p:nvPr>
            <p:ph idx="1"/>
          </p:nvPr>
        </p:nvSpPr>
        <p:spPr>
          <a:xfrm>
            <a:off x="677334" y="1545466"/>
            <a:ext cx="8596668" cy="4495898"/>
          </a:xfrm>
        </p:spPr>
        <p:txBody>
          <a:bodyPr>
            <a:normAutofit/>
          </a:bodyPr>
          <a:lstStyle/>
          <a:p>
            <a:r>
              <a:rPr lang="he-IL" dirty="0"/>
              <a:t>המערכת מאפשרת לבצע את תהליך המכירה הפומבית בצורה חלקה וברורה, ע"י מתן אפשרות לסוחר/ת לפרסם מוצרים באפליקציה, וללקוח/ה לעיין במוצרים ולהציע עליהם מחיר. </a:t>
            </a:r>
          </a:p>
          <a:p>
            <a:r>
              <a:rPr lang="he-IL" dirty="0"/>
              <a:t>במכירה פומבית כמו במכירה פומבית, הלקוח שהציע את המחיר המקסימלי עד תום המכירה "זוכה" במוצר, ואנו דואגים שהוא אכן ירכוש אותו. </a:t>
            </a:r>
          </a:p>
          <a:p>
            <a:r>
              <a:rPr lang="he-IL" dirty="0"/>
              <a:t>ה</a:t>
            </a:r>
            <a:r>
              <a:rPr lang="en-US" dirty="0"/>
              <a:t>DB</a:t>
            </a:r>
            <a:r>
              <a:rPr lang="he-IL" dirty="0"/>
              <a:t> מסודר בצורה נוחה עבור השליפות שאנו מבצעים בקוד, ומשתמש במזהים ייחודים עבור המשתמשים והמוצרים.</a:t>
            </a:r>
          </a:p>
          <a:p>
            <a:r>
              <a:rPr lang="he-IL" dirty="0"/>
              <a:t>המערכת דואגת גם לחוויית משתמש עם אופציות כמו מיונים, סימון בכוכב ויצירת קשר עם הצד השני בסיום המכירה.</a:t>
            </a:r>
          </a:p>
          <a:p>
            <a:r>
              <a:rPr lang="he-IL" dirty="0"/>
              <a:t>כמו כן, המשתמש יכול לעקוב אחרי המוצרים שהוא הציע עליהם מחיר, ואפילו מוצרים שהוא התעניין בהם וסימן אותם בכוכב. </a:t>
            </a:r>
          </a:p>
          <a:p>
            <a:r>
              <a:rPr lang="he-IL" dirty="0"/>
              <a:t>שני הצדדים יכולים לראות קבלות על המוצר הרלוונטי. </a:t>
            </a:r>
          </a:p>
          <a:p>
            <a:r>
              <a:rPr lang="he-IL" dirty="0"/>
              <a:t>המערכת מבצעת פעולות בצורה בטוחה ואמינה.</a:t>
            </a:r>
          </a:p>
          <a:p>
            <a:endParaRPr lang="he-IL" dirty="0"/>
          </a:p>
          <a:p>
            <a:endParaRPr lang="he-IL" dirty="0"/>
          </a:p>
          <a:p>
            <a:endParaRPr lang="he-IL" dirty="0"/>
          </a:p>
        </p:txBody>
      </p:sp>
      <p:sp>
        <p:nvSpPr>
          <p:cNvPr id="4" name="מציין מיקום של מספר שקופית 3"/>
          <p:cNvSpPr>
            <a:spLocks noGrp="1"/>
          </p:cNvSpPr>
          <p:nvPr>
            <p:ph type="sldNum" sz="quarter" idx="12"/>
          </p:nvPr>
        </p:nvSpPr>
        <p:spPr/>
        <p:txBody>
          <a:bodyPr/>
          <a:lstStyle/>
          <a:p>
            <a:fld id="{519954A3-9DFD-4C44-94BA-B95130A3BA1C}" type="slidenum">
              <a:rPr lang="en-US" smtClean="0"/>
              <a:t>12</a:t>
            </a:fld>
            <a:endParaRPr lang="en-US" dirty="0"/>
          </a:p>
        </p:txBody>
      </p:sp>
    </p:spTree>
    <p:extLst>
      <p:ext uri="{BB962C8B-B14F-4D97-AF65-F5344CB8AC3E}">
        <p14:creationId xmlns:p14="http://schemas.microsoft.com/office/powerpoint/2010/main" val="2867730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569002" y="197477"/>
            <a:ext cx="2498501" cy="2092962"/>
          </a:xfrm>
        </p:spPr>
        <p:txBody>
          <a:bodyPr>
            <a:normAutofit fontScale="90000"/>
          </a:bodyPr>
          <a:lstStyle/>
          <a:p>
            <a:pPr algn="r"/>
            <a:r>
              <a:rPr lang="he-IL" dirty="0">
                <a:solidFill>
                  <a:schemeClr val="bg1"/>
                </a:solidFill>
              </a:rPr>
              <a:t>סרטוני הסבר והדגמה</a:t>
            </a:r>
            <a:br>
              <a:rPr lang="he-IL" dirty="0">
                <a:solidFill>
                  <a:schemeClr val="bg1"/>
                </a:solidFill>
              </a:rPr>
            </a:br>
            <a:r>
              <a:rPr lang="he-IL" dirty="0">
                <a:solidFill>
                  <a:schemeClr val="bg1"/>
                </a:solidFill>
              </a:rPr>
              <a:t/>
            </a:r>
            <a:br>
              <a:rPr lang="he-IL" dirty="0">
                <a:solidFill>
                  <a:schemeClr val="bg1"/>
                </a:solidFill>
              </a:rPr>
            </a:br>
            <a:r>
              <a:rPr lang="he-IL" sz="2800" dirty="0">
                <a:solidFill>
                  <a:schemeClr val="bg1"/>
                </a:solidFill>
              </a:rPr>
              <a:t>(לינקים לגוגל דרייב)</a:t>
            </a:r>
            <a:endParaRPr lang="he-IL" dirty="0">
              <a:solidFill>
                <a:schemeClr val="bg1"/>
              </a:solidFill>
            </a:endParaRPr>
          </a:p>
        </p:txBody>
      </p:sp>
      <p:sp>
        <p:nvSpPr>
          <p:cNvPr id="5" name="TextBox 4"/>
          <p:cNvSpPr txBox="1"/>
          <p:nvPr/>
        </p:nvSpPr>
        <p:spPr>
          <a:xfrm>
            <a:off x="1081824" y="429227"/>
            <a:ext cx="8192177" cy="4278094"/>
          </a:xfrm>
          <a:prstGeom prst="rect">
            <a:avLst/>
          </a:prstGeom>
          <a:noFill/>
        </p:spPr>
        <p:txBody>
          <a:bodyPr wrap="square" rtlCol="1">
            <a:spAutoFit/>
          </a:bodyPr>
          <a:lstStyle/>
          <a:p>
            <a:pPr algn="ctr" rtl="1"/>
            <a:r>
              <a:rPr lang="he-IL" sz="3200" dirty="0">
                <a:hlinkClick r:id="rId2"/>
              </a:rPr>
              <a:t>לינק לתיקיית הסרטונים בגוגל </a:t>
            </a:r>
            <a:r>
              <a:rPr lang="he-IL" sz="3200" dirty="0" smtClean="0">
                <a:hlinkClick r:id="rId2"/>
              </a:rPr>
              <a:t>דרייב</a:t>
            </a:r>
            <a:endParaRPr lang="he-IL" sz="3200" dirty="0" smtClean="0"/>
          </a:p>
          <a:p>
            <a:pPr algn="ctr" rtl="1"/>
            <a:endParaRPr lang="he-IL" sz="2800" dirty="0" smtClean="0"/>
          </a:p>
          <a:p>
            <a:pPr algn="ctr" rtl="1"/>
            <a:r>
              <a:rPr lang="en-US" sz="1400" dirty="0" smtClean="0">
                <a:hlinkClick r:id="rId2"/>
              </a:rPr>
              <a:t>https</a:t>
            </a:r>
            <a:r>
              <a:rPr lang="en-US" sz="1400" dirty="0">
                <a:hlinkClick r:id="rId2"/>
              </a:rPr>
              <a:t>://</a:t>
            </a:r>
            <a:r>
              <a:rPr lang="en-US" sz="1400" dirty="0" smtClean="0">
                <a:hlinkClick r:id="rId2"/>
              </a:rPr>
              <a:t>drive.google.com/drive/folders/181g6Y6_n4BCA6LssOdcCK60EkLzyTH3C?usp=sharing</a:t>
            </a:r>
            <a:endParaRPr lang="he-IL" dirty="0"/>
          </a:p>
          <a:p>
            <a:pPr algn="r" rtl="1"/>
            <a:endParaRPr lang="he-IL" dirty="0"/>
          </a:p>
          <a:p>
            <a:pPr algn="r" rtl="1"/>
            <a:endParaRPr lang="he-IL" dirty="0"/>
          </a:p>
          <a:p>
            <a:pPr marL="342900" indent="-342900" algn="r" rtl="1">
              <a:buAutoNum type="arabicPeriod"/>
            </a:pPr>
            <a:r>
              <a:rPr lang="he-IL" dirty="0"/>
              <a:t>סרטון על יצירת משתמש, התחברות כלקוח, הצגת מיון מוצרים וסימון בכוכב (לייק). </a:t>
            </a:r>
          </a:p>
          <a:p>
            <a:pPr marL="342900" indent="-342900" algn="r" rtl="1">
              <a:buAutoNum type="arabicPeriod"/>
            </a:pPr>
            <a:endParaRPr lang="he-IL" dirty="0"/>
          </a:p>
          <a:p>
            <a:pPr marL="342900" indent="-342900" algn="r" rtl="1">
              <a:buAutoNum type="arabicPeriod" startAt="2"/>
            </a:pPr>
            <a:r>
              <a:rPr lang="he-IL" dirty="0"/>
              <a:t>סרטון על הצעת מחיר על מוצר מסוים, עריכת פרופיל לקוח.</a:t>
            </a:r>
          </a:p>
          <a:p>
            <a:pPr marL="342900" indent="-342900" algn="r" rtl="1">
              <a:buAutoNum type="arabicPeriod" startAt="2"/>
            </a:pPr>
            <a:endParaRPr lang="he-IL" dirty="0"/>
          </a:p>
          <a:p>
            <a:pPr marL="342900" indent="-342900" algn="r" rtl="1">
              <a:buAutoNum type="arabicPeriod" startAt="2"/>
            </a:pPr>
            <a:r>
              <a:rPr lang="he-IL" dirty="0"/>
              <a:t>סרטון על העלאת מוצר חדש למכירה, עריכת פרטי סוחר.</a:t>
            </a:r>
          </a:p>
          <a:p>
            <a:pPr marL="342900" indent="-342900" algn="r" rtl="1">
              <a:buAutoNum type="arabicPeriod" startAt="2"/>
            </a:pPr>
            <a:endParaRPr lang="he-IL" dirty="0"/>
          </a:p>
          <a:p>
            <a:pPr marL="342900" indent="-342900" algn="r" rtl="1">
              <a:buAutoNum type="arabicPeriod" startAt="2"/>
            </a:pPr>
            <a:r>
              <a:rPr lang="he-IL" dirty="0"/>
              <a:t>סרטון על מחיקת מוצר כסוחר, הדגמה מאילו קודקודים נמחק במסד נתונים.</a:t>
            </a:r>
          </a:p>
          <a:p>
            <a:pPr marL="342900" indent="-342900" algn="r" rtl="1">
              <a:buAutoNum type="arabicPeriod" startAt="2"/>
            </a:pPr>
            <a:endParaRPr lang="he-IL" dirty="0"/>
          </a:p>
          <a:p>
            <a:pPr marL="342900" indent="-342900" algn="r" rtl="1">
              <a:buAutoNum type="arabicPeriod" startAt="2"/>
            </a:pPr>
            <a:r>
              <a:rPr lang="he-IL" dirty="0"/>
              <a:t>סרטון הסבר על תהליך רכישת מוצר, הצגת קבלות קנייה ושליחת מייל.</a:t>
            </a:r>
          </a:p>
        </p:txBody>
      </p:sp>
      <p:sp>
        <p:nvSpPr>
          <p:cNvPr id="8" name="מציין מיקום של מספר שקופית 7"/>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318254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p:cNvPicPr>
            <a:picLocks noChangeAspect="1"/>
          </p:cNvPicPr>
          <p:nvPr/>
        </p:nvPicPr>
        <p:blipFill rotWithShape="1">
          <a:blip r:embed="rId2"/>
          <a:srcRect l="24528" t="28829" r="44094" b="36312"/>
          <a:stretch/>
        </p:blipFill>
        <p:spPr>
          <a:xfrm>
            <a:off x="517673" y="1538382"/>
            <a:ext cx="4082602" cy="2550017"/>
          </a:xfrm>
          <a:prstGeom prst="rect">
            <a:avLst/>
          </a:prstGeom>
        </p:spPr>
      </p:pic>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493" y="-207704"/>
            <a:ext cx="3577549" cy="1833493"/>
          </a:xfrm>
          <a:prstGeom prst="rect">
            <a:avLst/>
          </a:prstGeom>
        </p:spPr>
      </p:pic>
      <p:pic>
        <p:nvPicPr>
          <p:cNvPr id="6" name="תמונה 5"/>
          <p:cNvPicPr>
            <a:picLocks noChangeAspect="1"/>
          </p:cNvPicPr>
          <p:nvPr/>
        </p:nvPicPr>
        <p:blipFill rotWithShape="1">
          <a:blip r:embed="rId4"/>
          <a:srcRect l="25471" t="28493" r="45177" b="20588"/>
          <a:stretch/>
        </p:blipFill>
        <p:spPr>
          <a:xfrm>
            <a:off x="4787152" y="1538382"/>
            <a:ext cx="3818964" cy="3724835"/>
          </a:xfrm>
          <a:prstGeom prst="rect">
            <a:avLst/>
          </a:prstGeom>
        </p:spPr>
      </p:pic>
      <p:sp>
        <p:nvSpPr>
          <p:cNvPr id="2" name="מציין מיקום של מספר שקופית 1"/>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56631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493" y="-207704"/>
            <a:ext cx="3577549" cy="1833493"/>
          </a:xfrm>
          <a:prstGeom prst="rect">
            <a:avLst/>
          </a:prstGeom>
        </p:spPr>
      </p:pic>
      <p:pic>
        <p:nvPicPr>
          <p:cNvPr id="2" name="תמונה 1"/>
          <p:cNvPicPr>
            <a:picLocks noChangeAspect="1"/>
          </p:cNvPicPr>
          <p:nvPr/>
        </p:nvPicPr>
        <p:blipFill rotWithShape="1">
          <a:blip r:embed="rId3"/>
          <a:srcRect l="28686" t="36928" r="24642" b="23460"/>
          <a:stretch/>
        </p:blipFill>
        <p:spPr>
          <a:xfrm>
            <a:off x="828508" y="1844730"/>
            <a:ext cx="6578981" cy="3139394"/>
          </a:xfrm>
          <a:prstGeom prst="rect">
            <a:avLst/>
          </a:prstGeom>
        </p:spPr>
      </p:pic>
      <p:sp>
        <p:nvSpPr>
          <p:cNvPr id="5" name="TextBox 4"/>
          <p:cNvSpPr txBox="1"/>
          <p:nvPr/>
        </p:nvSpPr>
        <p:spPr>
          <a:xfrm>
            <a:off x="7611414" y="1256457"/>
            <a:ext cx="1867437" cy="369332"/>
          </a:xfrm>
          <a:prstGeom prst="rect">
            <a:avLst/>
          </a:prstGeom>
          <a:noFill/>
        </p:spPr>
        <p:txBody>
          <a:bodyPr wrap="square" rtlCol="1">
            <a:spAutoFit/>
          </a:bodyPr>
          <a:lstStyle/>
          <a:p>
            <a:r>
              <a:rPr lang="he-IL" dirty="0"/>
              <a:t>דוגמה למוצר</a:t>
            </a:r>
          </a:p>
        </p:txBody>
      </p:sp>
      <p:sp>
        <p:nvSpPr>
          <p:cNvPr id="3" name="מציין מיקום של מספר שקופית 2"/>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30518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493" y="-207704"/>
            <a:ext cx="3577549" cy="1833493"/>
          </a:xfrm>
          <a:prstGeom prst="rect">
            <a:avLst/>
          </a:prstGeom>
        </p:spPr>
      </p:pic>
      <p:sp>
        <p:nvSpPr>
          <p:cNvPr id="5" name="TextBox 4"/>
          <p:cNvSpPr txBox="1"/>
          <p:nvPr/>
        </p:nvSpPr>
        <p:spPr>
          <a:xfrm>
            <a:off x="7901636" y="709042"/>
            <a:ext cx="4135818" cy="646331"/>
          </a:xfrm>
          <a:prstGeom prst="rect">
            <a:avLst/>
          </a:prstGeom>
          <a:noFill/>
        </p:spPr>
        <p:txBody>
          <a:bodyPr wrap="square" rtlCol="1">
            <a:spAutoFit/>
          </a:bodyPr>
          <a:lstStyle/>
          <a:p>
            <a:r>
              <a:rPr lang="he-IL" dirty="0"/>
              <a:t>דוגמה למשתמש</a:t>
            </a:r>
          </a:p>
          <a:p>
            <a:r>
              <a:rPr lang="he-IL" dirty="0"/>
              <a:t> והמידע שלו</a:t>
            </a:r>
          </a:p>
        </p:txBody>
      </p:sp>
      <p:pic>
        <p:nvPicPr>
          <p:cNvPr id="3" name="תמונה 2"/>
          <p:cNvPicPr>
            <a:picLocks noChangeAspect="1"/>
          </p:cNvPicPr>
          <p:nvPr/>
        </p:nvPicPr>
        <p:blipFill rotWithShape="1">
          <a:blip r:embed="rId3"/>
          <a:srcRect l="27102" t="38864" r="47757" b="31911"/>
          <a:stretch/>
        </p:blipFill>
        <p:spPr>
          <a:xfrm>
            <a:off x="373488" y="1101910"/>
            <a:ext cx="3271234" cy="2137894"/>
          </a:xfrm>
          <a:prstGeom prst="rect">
            <a:avLst/>
          </a:prstGeom>
        </p:spPr>
      </p:pic>
      <p:pic>
        <p:nvPicPr>
          <p:cNvPr id="6" name="תמונה 5"/>
          <p:cNvPicPr>
            <a:picLocks noChangeAspect="1"/>
          </p:cNvPicPr>
          <p:nvPr/>
        </p:nvPicPr>
        <p:blipFill rotWithShape="1">
          <a:blip r:embed="rId4"/>
          <a:srcRect l="31556" t="45731" r="40036" b="24163"/>
          <a:stretch/>
        </p:blipFill>
        <p:spPr>
          <a:xfrm>
            <a:off x="4095671" y="4212262"/>
            <a:ext cx="3696236" cy="2202289"/>
          </a:xfrm>
          <a:prstGeom prst="rect">
            <a:avLst/>
          </a:prstGeom>
        </p:spPr>
      </p:pic>
      <p:pic>
        <p:nvPicPr>
          <p:cNvPr id="7" name="תמונה 6"/>
          <p:cNvPicPr>
            <a:picLocks noChangeAspect="1"/>
          </p:cNvPicPr>
          <p:nvPr/>
        </p:nvPicPr>
        <p:blipFill rotWithShape="1">
          <a:blip r:embed="rId5"/>
          <a:srcRect l="31260" t="37280" r="31226" b="26804"/>
          <a:stretch/>
        </p:blipFill>
        <p:spPr>
          <a:xfrm>
            <a:off x="3684492" y="1286576"/>
            <a:ext cx="4881094" cy="2627291"/>
          </a:xfrm>
          <a:prstGeom prst="rect">
            <a:avLst/>
          </a:prstGeom>
        </p:spPr>
      </p:pic>
      <p:pic>
        <p:nvPicPr>
          <p:cNvPr id="8" name="תמונה 7"/>
          <p:cNvPicPr>
            <a:picLocks noChangeAspect="1"/>
          </p:cNvPicPr>
          <p:nvPr/>
        </p:nvPicPr>
        <p:blipFill rotWithShape="1">
          <a:blip r:embed="rId6"/>
          <a:srcRect l="31259" t="33231" r="41123" b="26452"/>
          <a:stretch/>
        </p:blipFill>
        <p:spPr>
          <a:xfrm>
            <a:off x="482392" y="3633914"/>
            <a:ext cx="3593394" cy="2949263"/>
          </a:xfrm>
          <a:prstGeom prst="rect">
            <a:avLst/>
          </a:prstGeom>
        </p:spPr>
      </p:pic>
      <p:sp>
        <p:nvSpPr>
          <p:cNvPr id="2" name="מציין מיקום של מספר שקופית 1"/>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299266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83335" y="5089301"/>
            <a:ext cx="5977011" cy="6113172"/>
          </a:xfrm>
          <a:effectLst>
            <a:glow rad="228600">
              <a:schemeClr val="accent2">
                <a:satMod val="175000"/>
                <a:alpha val="40000"/>
              </a:schemeClr>
            </a:glow>
          </a:effectLst>
        </p:spPr>
        <p:txBody>
          <a:bodyPr>
            <a:normAutofit/>
          </a:bodyPr>
          <a:lstStyle/>
          <a:p>
            <a:pPr algn="ctr"/>
            <a:r>
              <a:rPr lang="he-IL" sz="7200" dirty="0">
                <a:latin typeface="Algerian" panose="04020705040A02060702" pitchFamily="82" charset="0"/>
              </a:rPr>
              <a:t>תרשימי </a:t>
            </a:r>
            <a:r>
              <a:rPr lang="en-US" sz="7200" dirty="0">
                <a:latin typeface="Algerian" panose="04020705040A02060702" pitchFamily="82" charset="0"/>
              </a:rPr>
              <a:t>UML</a:t>
            </a:r>
            <a:endParaRPr lang="he-IL" sz="7200" dirty="0">
              <a:latin typeface="Algerian" panose="04020705040A02060702" pitchFamily="82" charset="0"/>
            </a:endParaRPr>
          </a:p>
        </p:txBody>
      </p:sp>
      <p:sp>
        <p:nvSpPr>
          <p:cNvPr id="3" name="מציין מיקום של מספר שקופית 2"/>
          <p:cNvSpPr>
            <a:spLocks noGrp="1"/>
          </p:cNvSpPr>
          <p:nvPr>
            <p:ph type="sldNum" sz="quarter" idx="12"/>
          </p:nvPr>
        </p:nvSpPr>
        <p:spPr/>
        <p:txBody>
          <a:bodyPr/>
          <a:lstStyle/>
          <a:p>
            <a:fld id="{519954A3-9DFD-4C44-94BA-B95130A3BA1C}" type="slidenum">
              <a:rPr lang="en-US" smtClean="0"/>
              <a:t>17</a:t>
            </a:fld>
            <a:endParaRPr lang="en-US" dirty="0"/>
          </a:p>
        </p:txBody>
      </p:sp>
    </p:spTree>
    <p:extLst>
      <p:ext uri="{BB962C8B-B14F-4D97-AF65-F5344CB8AC3E}">
        <p14:creationId xmlns:p14="http://schemas.microsoft.com/office/powerpoint/2010/main" val="231906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659155" y="223234"/>
            <a:ext cx="2345168" cy="1850264"/>
          </a:xfrm>
        </p:spPr>
        <p:txBody>
          <a:bodyPr>
            <a:normAutofit/>
          </a:bodyPr>
          <a:lstStyle/>
          <a:p>
            <a:pPr algn="r"/>
            <a:r>
              <a:rPr lang="en-US" sz="2400" dirty="0">
                <a:solidFill>
                  <a:schemeClr val="bg1"/>
                </a:solidFill>
              </a:rPr>
              <a:t>ERD Diagram</a:t>
            </a:r>
            <a:endParaRPr lang="he-IL" sz="2400" dirty="0">
              <a:solidFill>
                <a:schemeClr val="bg1"/>
              </a:solidFill>
            </a:endParaRPr>
          </a:p>
        </p:txBody>
      </p:sp>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55" y="1449"/>
            <a:ext cx="8725107" cy="6856551"/>
          </a:xfrm>
          <a:prstGeom prst="rect">
            <a:avLst/>
          </a:prstGeom>
        </p:spPr>
      </p:pic>
      <p:sp>
        <p:nvSpPr>
          <p:cNvPr id="4" name="מציין מיקום של מספר שקופית 3"/>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692315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473346" y="133082"/>
            <a:ext cx="2718654" cy="1631324"/>
          </a:xfrm>
        </p:spPr>
        <p:txBody>
          <a:bodyPr>
            <a:normAutofit/>
          </a:bodyPr>
          <a:lstStyle/>
          <a:p>
            <a:pPr algn="r"/>
            <a:r>
              <a:rPr lang="en-US" sz="2400" dirty="0">
                <a:solidFill>
                  <a:schemeClr val="bg1"/>
                </a:solidFill>
              </a:rPr>
              <a:t>Use-Case Diagram</a:t>
            </a:r>
            <a:endParaRPr lang="he-IL" sz="2400" dirty="0"/>
          </a:p>
        </p:txBody>
      </p:sp>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43" y="0"/>
            <a:ext cx="8398099" cy="6858000"/>
          </a:xfrm>
          <a:prstGeom prst="rect">
            <a:avLst/>
          </a:prstGeom>
        </p:spPr>
      </p:pic>
      <p:sp>
        <p:nvSpPr>
          <p:cNvPr id="4" name="מציין מיקום של מספר שקופית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22038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12134" y="558084"/>
            <a:ext cx="7161867" cy="626772"/>
          </a:xfrm>
        </p:spPr>
        <p:txBody>
          <a:bodyPr>
            <a:noAutofit/>
          </a:bodyPr>
          <a:lstStyle/>
          <a:p>
            <a:pPr algn="r"/>
            <a:r>
              <a:rPr lang="he-IL" sz="4000" dirty="0"/>
              <a:t>תיאור המערכת ומטרותיה</a:t>
            </a:r>
          </a:p>
        </p:txBody>
      </p:sp>
      <p:sp>
        <p:nvSpPr>
          <p:cNvPr id="3" name="מציין מיקום תוכן 2"/>
          <p:cNvSpPr>
            <a:spLocks noGrp="1"/>
          </p:cNvSpPr>
          <p:nvPr>
            <p:ph idx="1"/>
          </p:nvPr>
        </p:nvSpPr>
        <p:spPr>
          <a:xfrm>
            <a:off x="1004552" y="1626116"/>
            <a:ext cx="8269449" cy="2070121"/>
          </a:xfrm>
        </p:spPr>
        <p:txBody>
          <a:bodyPr>
            <a:normAutofit lnSpcReduction="10000"/>
          </a:bodyPr>
          <a:lstStyle/>
          <a:p>
            <a:r>
              <a:rPr lang="en-US" dirty="0"/>
              <a:t>Biddle</a:t>
            </a:r>
            <a:r>
              <a:rPr lang="he-IL" dirty="0"/>
              <a:t> הינה פלטפורמה ייעודית למכירה פומבית באופן מקוון ובזמן אמת. </a:t>
            </a:r>
          </a:p>
          <a:p>
            <a:r>
              <a:rPr lang="he-IL" dirty="0"/>
              <a:t>המערכת מיועדת לסוחרים שרוצים למכור מוצרים באופן פרטי, וללקוחות שרוצים לחוש את חווית המכירה הפומבית דרך קנייה בטוחה ומקוונת. </a:t>
            </a:r>
          </a:p>
          <a:p>
            <a:r>
              <a:rPr lang="he-IL" dirty="0"/>
              <a:t>לאחר ההרשמה, בכל כניסה המשתמש יכול לבחור האם להתחבר כלקוח/ה או כסוחר/ת. </a:t>
            </a:r>
          </a:p>
          <a:p>
            <a:r>
              <a:rPr lang="he-IL" dirty="0"/>
              <a:t>ללקוח ולסוחר יש הרשאות שונות לחלוטין, שנפרט בשקפים הבאים. </a:t>
            </a:r>
          </a:p>
          <a:p>
            <a:endParaRPr lang="he-IL" dirty="0"/>
          </a:p>
          <a:p>
            <a:endParaRPr lang="he-IL" dirty="0"/>
          </a:p>
          <a:p>
            <a:endParaRPr lang="he-IL" dirty="0"/>
          </a:p>
          <a:p>
            <a:endParaRPr lang="he-IL" dirty="0"/>
          </a:p>
        </p:txBody>
      </p:sp>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0411" y="3683359"/>
            <a:ext cx="4197729" cy="3230609"/>
          </a:xfrm>
          <a:prstGeom prst="rect">
            <a:avLst/>
          </a:prstGeom>
          <a:effectLst>
            <a:softEdge rad="127000"/>
          </a:effectLst>
        </p:spPr>
      </p:pic>
      <p:sp>
        <p:nvSpPr>
          <p:cNvPr id="4" name="מציין מיקום של מספר שקופית 3"/>
          <p:cNvSpPr>
            <a:spLocks noGrp="1"/>
          </p:cNvSpPr>
          <p:nvPr>
            <p:ph type="sldNum" sz="quarter" idx="12"/>
          </p:nvPr>
        </p:nvSpPr>
        <p:spPr/>
        <p:txBody>
          <a:bodyPr/>
          <a:lstStyle/>
          <a:p>
            <a:fld id="{519954A3-9DFD-4C44-94BA-B95130A3BA1C}" type="slidenum">
              <a:rPr lang="en-US" smtClean="0"/>
              <a:t>2</a:t>
            </a:fld>
            <a:endParaRPr lang="en-US" dirty="0"/>
          </a:p>
        </p:txBody>
      </p:sp>
    </p:spTree>
    <p:extLst>
      <p:ext uri="{BB962C8B-B14F-4D97-AF65-F5344CB8AC3E}">
        <p14:creationId xmlns:p14="http://schemas.microsoft.com/office/powerpoint/2010/main" val="1706064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386047" y="6132630"/>
            <a:ext cx="2644589" cy="739140"/>
          </a:xfrm>
        </p:spPr>
        <p:txBody>
          <a:bodyPr>
            <a:normAutofit/>
          </a:bodyPr>
          <a:lstStyle/>
          <a:p>
            <a:pPr algn="r"/>
            <a:r>
              <a:rPr lang="en-US" sz="2400" dirty="0">
                <a:solidFill>
                  <a:schemeClr val="bg1"/>
                </a:solidFill>
              </a:rPr>
              <a:t>Class Diagram</a:t>
            </a:r>
            <a:endParaRPr lang="he-IL" sz="2400" dirty="0">
              <a:solidFill>
                <a:schemeClr val="bg1"/>
              </a:solidFill>
            </a:endParaRPr>
          </a:p>
        </p:txBody>
      </p:sp>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6" y="51977"/>
            <a:ext cx="6696635" cy="3158696"/>
          </a:xfrm>
          <a:prstGeom prst="rect">
            <a:avLst/>
          </a:prstGeom>
        </p:spPr>
      </p:pic>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288" y="-293039"/>
            <a:ext cx="7473746" cy="3479158"/>
          </a:xfrm>
          <a:prstGeom prst="rect">
            <a:avLst/>
          </a:prstGeom>
        </p:spPr>
      </p:pic>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705" y="3186119"/>
            <a:ext cx="3942681" cy="3646980"/>
          </a:xfrm>
          <a:prstGeom prst="rect">
            <a:avLst/>
          </a:prstGeom>
        </p:spPr>
      </p:pic>
      <p:pic>
        <p:nvPicPr>
          <p:cNvPr id="6" name="תמונה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0356" y="3210672"/>
            <a:ext cx="3441526" cy="3636545"/>
          </a:xfrm>
          <a:prstGeom prst="rect">
            <a:avLst/>
          </a:prstGeom>
        </p:spPr>
      </p:pic>
      <p:sp>
        <p:nvSpPr>
          <p:cNvPr id="7" name="מציין מיקום של מספר שקופית 6"/>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91861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241526" y="120203"/>
            <a:ext cx="2718654" cy="1631324"/>
          </a:xfrm>
        </p:spPr>
        <p:txBody>
          <a:bodyPr>
            <a:normAutofit/>
          </a:bodyPr>
          <a:lstStyle/>
          <a:p>
            <a:pPr algn="r"/>
            <a:r>
              <a:rPr lang="en-US" sz="2400" dirty="0">
                <a:solidFill>
                  <a:schemeClr val="bg1"/>
                </a:solidFill>
              </a:rPr>
              <a:t>Object Diagram</a:t>
            </a:r>
            <a:endParaRPr lang="he-IL" sz="2400" dirty="0"/>
          </a:p>
        </p:txBody>
      </p:sp>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6170"/>
            <a:ext cx="12192000" cy="5491830"/>
          </a:xfrm>
          <a:prstGeom prst="rect">
            <a:avLst/>
          </a:prstGeom>
        </p:spPr>
      </p:pic>
      <p:sp>
        <p:nvSpPr>
          <p:cNvPr id="4" name="מציין מיקום של מספר שקופית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648675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800823" y="145961"/>
            <a:ext cx="2288146" cy="1901780"/>
          </a:xfrm>
        </p:spPr>
        <p:txBody>
          <a:bodyPr>
            <a:normAutofit/>
          </a:bodyPr>
          <a:lstStyle/>
          <a:p>
            <a:pPr algn="r"/>
            <a:r>
              <a:rPr lang="en-US" sz="2400" dirty="0">
                <a:solidFill>
                  <a:schemeClr val="bg1"/>
                </a:solidFill>
              </a:rPr>
              <a:t>Sequence Diagram</a:t>
            </a:r>
            <a:endParaRPr lang="he-IL" sz="2400" dirty="0"/>
          </a:p>
        </p:txBody>
      </p:sp>
      <p:pic>
        <p:nvPicPr>
          <p:cNvPr id="3" name="תמונה 2"/>
          <p:cNvPicPr>
            <a:picLocks noChangeAspect="1"/>
          </p:cNvPicPr>
          <p:nvPr/>
        </p:nvPicPr>
        <p:blipFill rotWithShape="1">
          <a:blip r:embed="rId2">
            <a:extLst>
              <a:ext uri="{28A0092B-C50C-407E-A947-70E740481C1C}">
                <a14:useLocalDpi xmlns:a14="http://schemas.microsoft.com/office/drawing/2010/main" val="0"/>
              </a:ext>
            </a:extLst>
          </a:blip>
          <a:srcRect l="11287"/>
          <a:stretch/>
        </p:blipFill>
        <p:spPr>
          <a:xfrm>
            <a:off x="0" y="0"/>
            <a:ext cx="10279059" cy="6858000"/>
          </a:xfrm>
          <a:prstGeom prst="rect">
            <a:avLst/>
          </a:prstGeom>
        </p:spPr>
      </p:pic>
      <p:sp>
        <p:nvSpPr>
          <p:cNvPr id="4" name="מציין מיקום של מספר שקופית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67988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800823" y="145961"/>
            <a:ext cx="2288146" cy="1901780"/>
          </a:xfrm>
        </p:spPr>
        <p:txBody>
          <a:bodyPr>
            <a:normAutofit/>
          </a:bodyPr>
          <a:lstStyle/>
          <a:p>
            <a:pPr algn="r"/>
            <a:r>
              <a:rPr lang="en-US" sz="2400" dirty="0">
                <a:solidFill>
                  <a:schemeClr val="bg1"/>
                </a:solidFill>
              </a:rPr>
              <a:t>Activity Diagram</a:t>
            </a:r>
            <a:endParaRPr lang="he-IL" sz="2400" dirty="0"/>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772" y="0"/>
            <a:ext cx="4097655" cy="6858000"/>
          </a:xfrm>
          <a:prstGeom prst="rect">
            <a:avLst/>
          </a:prstGeom>
        </p:spPr>
      </p:pic>
      <p:sp>
        <p:nvSpPr>
          <p:cNvPr id="3" name="מציין מיקום של מספר שקופית 2"/>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416447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rot="5400000">
            <a:off x="9957965" y="193183"/>
            <a:ext cx="2288146" cy="1901780"/>
          </a:xfrm>
        </p:spPr>
        <p:txBody>
          <a:bodyPr>
            <a:normAutofit/>
          </a:bodyPr>
          <a:lstStyle/>
          <a:p>
            <a:pPr algn="r"/>
            <a:r>
              <a:rPr lang="en-US" sz="2400" dirty="0">
                <a:solidFill>
                  <a:schemeClr val="bg1"/>
                </a:solidFill>
              </a:rPr>
              <a:t>State Machine Diagram</a:t>
            </a:r>
            <a:endParaRPr lang="he-IL" sz="2400" dirty="0"/>
          </a:p>
        </p:txBody>
      </p:sp>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689465" cy="6858000"/>
          </a:xfrm>
          <a:prstGeom prst="rect">
            <a:avLst/>
          </a:prstGeom>
        </p:spPr>
      </p:pic>
      <p:sp>
        <p:nvSpPr>
          <p:cNvPr id="4" name="מציין מיקום של מספר שקופית 3"/>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602144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1716258" y="508307"/>
            <a:ext cx="8596668" cy="1320800"/>
          </a:xfrm>
        </p:spPr>
        <p:txBody>
          <a:bodyPr>
            <a:normAutofit/>
          </a:bodyPr>
          <a:lstStyle/>
          <a:p>
            <a:pPr algn="ctr"/>
            <a:r>
              <a:rPr lang="he-IL" sz="4000" dirty="0"/>
              <a:t>ה-</a:t>
            </a:r>
            <a:r>
              <a:rPr lang="en-US" sz="4000" dirty="0"/>
              <a:t>GITHUB</a:t>
            </a:r>
            <a:r>
              <a:rPr lang="he-IL" sz="4000" dirty="0"/>
              <a:t> שלנו</a:t>
            </a:r>
          </a:p>
        </p:txBody>
      </p:sp>
      <p:sp>
        <p:nvSpPr>
          <p:cNvPr id="3" name="מציין מיקום תוכן 2"/>
          <p:cNvSpPr>
            <a:spLocks noGrp="1"/>
          </p:cNvSpPr>
          <p:nvPr>
            <p:ph idx="1"/>
          </p:nvPr>
        </p:nvSpPr>
        <p:spPr>
          <a:xfrm>
            <a:off x="1771486" y="1378941"/>
            <a:ext cx="8486212" cy="2109848"/>
          </a:xfrm>
        </p:spPr>
        <p:txBody>
          <a:bodyPr>
            <a:normAutofit/>
          </a:bodyPr>
          <a:lstStyle/>
          <a:p>
            <a:pPr marL="0" indent="0" algn="ctr">
              <a:buNone/>
            </a:pPr>
            <a:r>
              <a:rPr lang="en-US" sz="2400" dirty="0"/>
              <a:t>https://github.com/Benitk/Biddle.git</a:t>
            </a:r>
            <a:endParaRPr lang="he-IL" sz="2400" dirty="0"/>
          </a:p>
        </p:txBody>
      </p:sp>
      <p:sp>
        <p:nvSpPr>
          <p:cNvPr id="4" name="מציין מיקום של מספר שקופית 3"/>
          <p:cNvSpPr>
            <a:spLocks noGrp="1"/>
          </p:cNvSpPr>
          <p:nvPr>
            <p:ph type="sldNum" sz="quarter" idx="12"/>
          </p:nvPr>
        </p:nvSpPr>
        <p:spPr/>
        <p:txBody>
          <a:bodyPr/>
          <a:lstStyle/>
          <a:p>
            <a:fld id="{519954A3-9DFD-4C44-94BA-B95130A3BA1C}" type="slidenum">
              <a:rPr lang="en-US" smtClean="0"/>
              <a:t>25</a:t>
            </a:fld>
            <a:endParaRPr lang="en-US" dirty="0"/>
          </a:p>
        </p:txBody>
      </p:sp>
    </p:spTree>
    <p:extLst>
      <p:ext uri="{BB962C8B-B14F-4D97-AF65-F5344CB8AC3E}">
        <p14:creationId xmlns:p14="http://schemas.microsoft.com/office/powerpoint/2010/main" val="240584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3" y="609600"/>
            <a:ext cx="8596668" cy="523741"/>
          </a:xfrm>
        </p:spPr>
        <p:txBody>
          <a:bodyPr>
            <a:normAutofit/>
          </a:bodyPr>
          <a:lstStyle/>
          <a:p>
            <a:pPr algn="ctr"/>
            <a:r>
              <a:rPr lang="he-IL" sz="2800" u="sng" dirty="0"/>
              <a:t>השוואת פעולות / הרשאות:</a:t>
            </a:r>
          </a:p>
        </p:txBody>
      </p:sp>
      <p:sp>
        <p:nvSpPr>
          <p:cNvPr id="3" name="מציין מיקום טקסט 2"/>
          <p:cNvSpPr>
            <a:spLocks noGrp="1"/>
          </p:cNvSpPr>
          <p:nvPr>
            <p:ph type="body" idx="1"/>
          </p:nvPr>
        </p:nvSpPr>
        <p:spPr>
          <a:xfrm>
            <a:off x="675745" y="1240056"/>
            <a:ext cx="4185623" cy="576262"/>
          </a:xfrm>
        </p:spPr>
        <p:txBody>
          <a:bodyPr/>
          <a:lstStyle/>
          <a:p>
            <a:pPr algn="ctr"/>
            <a:r>
              <a:rPr lang="he-IL" dirty="0"/>
              <a:t>סוחר/ת</a:t>
            </a:r>
          </a:p>
        </p:txBody>
      </p:sp>
      <p:sp>
        <p:nvSpPr>
          <p:cNvPr id="4" name="מציין מיקום תוכן 3"/>
          <p:cNvSpPr>
            <a:spLocks noGrp="1"/>
          </p:cNvSpPr>
          <p:nvPr>
            <p:ph sz="half" idx="2"/>
          </p:nvPr>
        </p:nvSpPr>
        <p:spPr>
          <a:xfrm>
            <a:off x="244699" y="1935293"/>
            <a:ext cx="4616669" cy="4106069"/>
          </a:xfrm>
        </p:spPr>
        <p:txBody>
          <a:bodyPr>
            <a:normAutofit/>
          </a:bodyPr>
          <a:lstStyle/>
          <a:p>
            <a:pPr>
              <a:buFont typeface="Arial" panose="020B0604020202020204" pitchFamily="34" charset="0"/>
              <a:buChar char="•"/>
            </a:pPr>
            <a:r>
              <a:rPr lang="he-IL" dirty="0"/>
              <a:t>גלילה בין המוצרים שלו/ה</a:t>
            </a:r>
          </a:p>
          <a:p>
            <a:pPr>
              <a:buFont typeface="Arial" panose="020B0604020202020204" pitchFamily="34" charset="0"/>
              <a:buChar char="•"/>
            </a:pPr>
            <a:r>
              <a:rPr lang="he-IL" dirty="0"/>
              <a:t>פרסום מוצר חדש עם: שם, מחיר התחלתי, תאריך ושעת סיום המכירה, קטגוריה, תיאור ותמונה.</a:t>
            </a:r>
          </a:p>
          <a:p>
            <a:pPr>
              <a:buFont typeface="Arial" panose="020B0604020202020204" pitchFamily="34" charset="0"/>
              <a:buChar char="•"/>
            </a:pPr>
            <a:r>
              <a:rPr lang="he-IL" dirty="0"/>
              <a:t>בלחיצה על מוצר ניתן לראות את כל הפרטים שלו, וכן למחוק אותו מהמערכת. </a:t>
            </a:r>
          </a:p>
          <a:p>
            <a:pPr>
              <a:buFont typeface="Arial" panose="020B0604020202020204" pitchFamily="34" charset="0"/>
              <a:buChar char="•"/>
            </a:pPr>
            <a:r>
              <a:rPr lang="he-IL" dirty="0"/>
              <a:t>בתפריט: צפייה במוצרים שנרכשו, עריכת הפרופיל, חזרה לדף הבית או התנתקות מהמערכת.</a:t>
            </a:r>
          </a:p>
          <a:p>
            <a:pPr>
              <a:buFont typeface="Arial" panose="020B0604020202020204" pitchFamily="34" charset="0"/>
              <a:buChar char="•"/>
            </a:pPr>
            <a:r>
              <a:rPr lang="he-IL" dirty="0"/>
              <a:t>צפייה בקבלות על המוצרים דרך "מוצרים שנרכשו", וכן שליחת מייל ללקוח/ה דרכן.</a:t>
            </a:r>
            <a:br>
              <a:rPr lang="he-IL" dirty="0"/>
            </a:br>
            <a:endParaRPr lang="he-IL" dirty="0"/>
          </a:p>
        </p:txBody>
      </p:sp>
      <p:sp>
        <p:nvSpPr>
          <p:cNvPr id="5" name="מציין מיקום טקסט 4"/>
          <p:cNvSpPr>
            <a:spLocks noGrp="1"/>
          </p:cNvSpPr>
          <p:nvPr>
            <p:ph type="body" sz="quarter" idx="3"/>
          </p:nvPr>
        </p:nvSpPr>
        <p:spPr>
          <a:xfrm>
            <a:off x="5088384" y="1240056"/>
            <a:ext cx="4185618" cy="576262"/>
          </a:xfrm>
        </p:spPr>
        <p:txBody>
          <a:bodyPr/>
          <a:lstStyle/>
          <a:p>
            <a:pPr algn="ctr"/>
            <a:r>
              <a:rPr lang="he-IL" dirty="0"/>
              <a:t>לקוח/ה </a:t>
            </a:r>
          </a:p>
        </p:txBody>
      </p:sp>
      <p:sp>
        <p:nvSpPr>
          <p:cNvPr id="6" name="מציין מיקום תוכן 5"/>
          <p:cNvSpPr>
            <a:spLocks noGrp="1"/>
          </p:cNvSpPr>
          <p:nvPr>
            <p:ph sz="quarter" idx="4"/>
          </p:nvPr>
        </p:nvSpPr>
        <p:spPr>
          <a:xfrm>
            <a:off x="5088384" y="1935293"/>
            <a:ext cx="4609408" cy="4106069"/>
          </a:xfrm>
        </p:spPr>
        <p:txBody>
          <a:bodyPr>
            <a:normAutofit/>
          </a:bodyPr>
          <a:lstStyle/>
          <a:p>
            <a:pPr>
              <a:buFont typeface="Arial" panose="020B0604020202020204" pitchFamily="34" charset="0"/>
              <a:buChar char="•"/>
            </a:pPr>
            <a:r>
              <a:rPr lang="he-IL" dirty="0"/>
              <a:t>גלילה בין המוצרים של הסוחרים (האחרים) שפורסמו באפליקציה</a:t>
            </a:r>
          </a:p>
          <a:p>
            <a:pPr>
              <a:buFont typeface="Arial" panose="020B0604020202020204" pitchFamily="34" charset="0"/>
              <a:buChar char="•"/>
            </a:pPr>
            <a:r>
              <a:rPr lang="he-IL" dirty="0"/>
              <a:t>סימון מוצרים אהובים בכוכב</a:t>
            </a:r>
          </a:p>
          <a:p>
            <a:pPr>
              <a:buFont typeface="Arial" panose="020B0604020202020204" pitchFamily="34" charset="0"/>
              <a:buChar char="•"/>
            </a:pPr>
            <a:r>
              <a:rPr lang="he-IL" dirty="0"/>
              <a:t>בלחיצה על מוצר ניתן לראות את כל הפרטים שלו, וכן להציע מחיר (גבוה מהנוכחי)</a:t>
            </a:r>
          </a:p>
          <a:p>
            <a:pPr>
              <a:buFont typeface="Arial" panose="020B0604020202020204" pitchFamily="34" charset="0"/>
              <a:buChar char="•"/>
            </a:pPr>
            <a:r>
              <a:rPr lang="he-IL" dirty="0"/>
              <a:t>מיון לפי: מחיר, זמן עד סיום המכירה, קטגוריה </a:t>
            </a:r>
          </a:p>
          <a:p>
            <a:pPr>
              <a:buFont typeface="Arial" panose="020B0604020202020204" pitchFamily="34" charset="0"/>
              <a:buChar char="•"/>
            </a:pPr>
            <a:r>
              <a:rPr lang="he-IL" dirty="0"/>
              <a:t>בתפריט: צפייה במוצרים שנרכשו, מוצרים שהוצע עליהם מחיר, מוצרים שסומנו בכוכב, עריכת הפרופיל, חזרה לדף הבית או התנתקות מהמערכת.</a:t>
            </a:r>
          </a:p>
          <a:p>
            <a:pPr>
              <a:buFont typeface="Arial" panose="020B0604020202020204" pitchFamily="34" charset="0"/>
              <a:buChar char="•"/>
            </a:pPr>
            <a:r>
              <a:rPr lang="he-IL" dirty="0"/>
              <a:t>צפייה בקבלות על המוצרים דרך "מוצרים שנרכשו", וכן שליחת מייל לסוחר/ת דרכן.</a:t>
            </a:r>
          </a:p>
          <a:p>
            <a:pPr>
              <a:buFont typeface="Arial" panose="020B0604020202020204" pitchFamily="34" charset="0"/>
              <a:buChar char="•"/>
            </a:pPr>
            <a:endParaRPr lang="he-IL" dirty="0"/>
          </a:p>
          <a:p>
            <a:pPr>
              <a:buFont typeface="Arial" panose="020B0604020202020204" pitchFamily="34" charset="0"/>
              <a:buChar char="•"/>
            </a:pPr>
            <a:endParaRPr lang="he-IL" dirty="0"/>
          </a:p>
        </p:txBody>
      </p:sp>
      <p:sp>
        <p:nvSpPr>
          <p:cNvPr id="7" name="מציין מיקום של מספר שקופית 6"/>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555662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945487" y="609599"/>
            <a:ext cx="4328515" cy="639651"/>
          </a:xfrm>
        </p:spPr>
        <p:txBody>
          <a:bodyPr>
            <a:normAutofit/>
          </a:bodyPr>
          <a:lstStyle/>
          <a:p>
            <a:pPr algn="r"/>
            <a:r>
              <a:rPr lang="he-IL" sz="2800" u="sng" dirty="0"/>
              <a:t>הערות</a:t>
            </a:r>
            <a:endParaRPr lang="he-IL" u="sng" dirty="0"/>
          </a:p>
        </p:txBody>
      </p:sp>
      <p:sp>
        <p:nvSpPr>
          <p:cNvPr id="3" name="מציין מיקום תוכן 2"/>
          <p:cNvSpPr>
            <a:spLocks noGrp="1"/>
          </p:cNvSpPr>
          <p:nvPr>
            <p:ph idx="1"/>
          </p:nvPr>
        </p:nvSpPr>
        <p:spPr>
          <a:xfrm>
            <a:off x="647153" y="1532587"/>
            <a:ext cx="8596668" cy="4997002"/>
          </a:xfrm>
        </p:spPr>
        <p:txBody>
          <a:bodyPr/>
          <a:lstStyle/>
          <a:p>
            <a:r>
              <a:rPr lang="he-IL" dirty="0"/>
              <a:t>הצעת מחיר על מוצר היא פעולה אטומית, שמימשנו בעזרת הפונקציה </a:t>
            </a:r>
            <a:r>
              <a:rPr lang="en-US" dirty="0" err="1"/>
              <a:t>UpdateChildren</a:t>
            </a:r>
            <a:r>
              <a:rPr lang="he-IL" dirty="0"/>
              <a:t> של </a:t>
            </a:r>
            <a:r>
              <a:rPr lang="en-US" dirty="0"/>
              <a:t>Firebase</a:t>
            </a:r>
            <a:r>
              <a:rPr lang="he-IL" dirty="0"/>
              <a:t>. זאת על מנת למנוע מצב בו משתמש אחד הגדיר מחיר לפני משתמש אחר, אך במערכת שלנו העדכון של השני נקלט קודם.</a:t>
            </a:r>
          </a:p>
          <a:p>
            <a:r>
              <a:rPr lang="he-IL" dirty="0"/>
              <a:t>כאשר זמן מכירת המוצר הסתיים, אנו מוחקים אותו מיד מהמערכת, ומוסיפים קבלות למשתמשים הרלוונטיים.</a:t>
            </a:r>
          </a:p>
          <a:p>
            <a:r>
              <a:rPr lang="he-IL" dirty="0"/>
              <a:t>לאחר שלקוח ביצע מיון כלשהו, יופיע לו כפתור "חזור" עליו יוכל ללחוץ במקרה של "חרטה". </a:t>
            </a:r>
          </a:p>
          <a:p>
            <a:r>
              <a:rPr lang="he-IL" dirty="0"/>
              <a:t>כאשר לקוח רוצה להציע מחיר, מבצעות מספר בדיקות:</a:t>
            </a:r>
            <a:r>
              <a:rPr lang="en-US" dirty="0"/>
              <a:t/>
            </a:r>
            <a:br>
              <a:rPr lang="en-US" dirty="0"/>
            </a:br>
            <a:r>
              <a:rPr lang="he-IL" dirty="0"/>
              <a:t>- בדיקה האם המחיר שהציע גדול מהמחיר הנוכחי</a:t>
            </a:r>
            <a:r>
              <a:rPr lang="en-US" dirty="0"/>
              <a:t/>
            </a:r>
            <a:br>
              <a:rPr lang="en-US" dirty="0"/>
            </a:br>
            <a:r>
              <a:rPr lang="he-IL" dirty="0"/>
              <a:t>- האם פרטי האשראי שלו שמורים במערכת. אם לא, הוא נדרש למלא אותם. זאת על מנת למנוע מצב של חוסר אמינות במערכת – הסוחר לא ימכור את המוצר שלו, וקונים פוטנציאלים אחרים לא יקבלו אותו, כי אחרים הציעו מחיר גבוה משלהם, אך לבסוף התחרטו.</a:t>
            </a:r>
          </a:p>
          <a:p>
            <a:r>
              <a:rPr lang="he-IL" dirty="0"/>
              <a:t>מתבצעת בדיקה באופן דומה, כאשר סוחר רוצה לפרסם מוצר, עליו לעדכן קודם את מקום המגורים שלו ואת פרטי חשבון הבנק שלו </a:t>
            </a:r>
            <a:r>
              <a:rPr lang="he-IL" dirty="0" err="1"/>
              <a:t>וכו</a:t>
            </a:r>
            <a:r>
              <a:rPr lang="he-IL" dirty="0"/>
              <a:t>'.</a:t>
            </a:r>
          </a:p>
          <a:p>
            <a:endParaRPr lang="he-IL" dirty="0"/>
          </a:p>
        </p:txBody>
      </p:sp>
      <p:sp>
        <p:nvSpPr>
          <p:cNvPr id="4" name="מציין מיקום של מספר שקופית 3"/>
          <p:cNvSpPr>
            <a:spLocks noGrp="1"/>
          </p:cNvSpPr>
          <p:nvPr>
            <p:ph type="sldNum" sz="quarter" idx="12"/>
          </p:nvPr>
        </p:nvSpPr>
        <p:spPr/>
        <p:txBody>
          <a:bodyPr/>
          <a:lstStyle/>
          <a:p>
            <a:fld id="{519954A3-9DFD-4C44-94BA-B95130A3BA1C}" type="slidenum">
              <a:rPr lang="en-US" smtClean="0"/>
              <a:t>4</a:t>
            </a:fld>
            <a:endParaRPr lang="en-US" dirty="0"/>
          </a:p>
        </p:txBody>
      </p:sp>
    </p:spTree>
    <p:extLst>
      <p:ext uri="{BB962C8B-B14F-4D97-AF65-F5344CB8AC3E}">
        <p14:creationId xmlns:p14="http://schemas.microsoft.com/office/powerpoint/2010/main" val="3974185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289875" y="316194"/>
            <a:ext cx="8596668" cy="768439"/>
          </a:xfrm>
        </p:spPr>
        <p:txBody>
          <a:bodyPr/>
          <a:lstStyle/>
          <a:p>
            <a:pPr algn="ctr"/>
            <a:r>
              <a:rPr lang="he-IL" i="1" dirty="0"/>
              <a:t>מימוש דיאלוגים</a:t>
            </a:r>
            <a:endParaRPr lang="he-IL" i="1" dirty="0">
              <a:solidFill>
                <a:srgbClr val="FF0000"/>
              </a:solidFill>
            </a:endParaRPr>
          </a:p>
        </p:txBody>
      </p:sp>
      <p:sp>
        <p:nvSpPr>
          <p:cNvPr id="3" name="AutoShape 2" descr="blob:https://web.whatsapp.com/bfe14fa2-6118-44ae-8d04-af209eb815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807" y="1367968"/>
            <a:ext cx="2224673" cy="4823138"/>
          </a:xfrm>
          <a:prstGeom prst="rect">
            <a:avLst/>
          </a:prstGeom>
        </p:spPr>
      </p:pic>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632" y="1367968"/>
            <a:ext cx="2224673" cy="4823138"/>
          </a:xfrm>
          <a:prstGeom prst="rect">
            <a:avLst/>
          </a:prstGeom>
        </p:spPr>
      </p:pic>
      <p:pic>
        <p:nvPicPr>
          <p:cNvPr id="6" name="תמונה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055" y="1371325"/>
            <a:ext cx="2223124" cy="4819781"/>
          </a:xfrm>
          <a:prstGeom prst="rect">
            <a:avLst/>
          </a:prstGeom>
        </p:spPr>
      </p:pic>
      <p:pic>
        <p:nvPicPr>
          <p:cNvPr id="7" name="תמונה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478" y="1371325"/>
            <a:ext cx="2223124" cy="4819782"/>
          </a:xfrm>
          <a:prstGeom prst="rect">
            <a:avLst/>
          </a:prstGeom>
        </p:spPr>
      </p:pic>
      <p:sp>
        <p:nvSpPr>
          <p:cNvPr id="8" name="מציין מיקום של מספר שקופית 7"/>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789672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60669" y="145961"/>
            <a:ext cx="8596668" cy="1232079"/>
          </a:xfrm>
        </p:spPr>
        <p:txBody>
          <a:bodyPr>
            <a:normAutofit/>
          </a:bodyPr>
          <a:lstStyle/>
          <a:p>
            <a:pPr algn="ctr"/>
            <a:r>
              <a:rPr lang="he-IL" i="1" dirty="0"/>
              <a:t>מימוש מעבר לרכיבים אחרים</a:t>
            </a:r>
            <a:br>
              <a:rPr lang="he-IL" i="1" dirty="0"/>
            </a:br>
            <a:r>
              <a:rPr lang="he-IL" i="1" dirty="0"/>
              <a:t>(גלריית תמונות, מייל)</a:t>
            </a:r>
            <a:endParaRPr lang="he-IL" i="1" dirty="0">
              <a:solidFill>
                <a:srgbClr val="FF0000"/>
              </a:solidFill>
            </a:endParaRPr>
          </a:p>
        </p:txBody>
      </p:sp>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788" y="1493950"/>
            <a:ext cx="2417735" cy="5241701"/>
          </a:xfrm>
          <a:prstGeom prst="rect">
            <a:avLst/>
          </a:prstGeom>
        </p:spPr>
      </p:pic>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5221" y="1493950"/>
            <a:ext cx="2417089" cy="5240300"/>
          </a:xfrm>
          <a:prstGeom prst="rect">
            <a:avLst/>
          </a:prstGeom>
        </p:spPr>
      </p:pic>
      <p:cxnSp>
        <p:nvCxnSpPr>
          <p:cNvPr id="8" name="מחבר מרפקי 7"/>
          <p:cNvCxnSpPr/>
          <p:nvPr/>
        </p:nvCxnSpPr>
        <p:spPr>
          <a:xfrm>
            <a:off x="2034862" y="4829577"/>
            <a:ext cx="1150359" cy="42500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008" y="1463012"/>
            <a:ext cx="2445628" cy="5302175"/>
          </a:xfrm>
          <a:prstGeom prst="rect">
            <a:avLst/>
          </a:prstGeom>
        </p:spPr>
      </p:pic>
      <p:pic>
        <p:nvPicPr>
          <p:cNvPr id="6" name="תמונה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334" y="1432074"/>
            <a:ext cx="2474168" cy="5364050"/>
          </a:xfrm>
          <a:prstGeom prst="rect">
            <a:avLst/>
          </a:prstGeom>
        </p:spPr>
      </p:pic>
      <p:cxnSp>
        <p:nvCxnSpPr>
          <p:cNvPr id="9" name="מחבר מרפקי 8"/>
          <p:cNvCxnSpPr/>
          <p:nvPr/>
        </p:nvCxnSpPr>
        <p:spPr>
          <a:xfrm flipV="1">
            <a:off x="7846601" y="5254580"/>
            <a:ext cx="1136769" cy="46149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1" name="מציין מיקום של מספר שקופית 10"/>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680605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313386"/>
            <a:ext cx="8596668" cy="768439"/>
          </a:xfrm>
        </p:spPr>
        <p:txBody>
          <a:bodyPr/>
          <a:lstStyle/>
          <a:p>
            <a:pPr algn="ctr"/>
            <a:r>
              <a:rPr lang="he-IL" i="1" dirty="0"/>
              <a:t>מימוש תפריטים</a:t>
            </a:r>
            <a:endParaRPr lang="he-IL" i="1" dirty="0">
              <a:solidFill>
                <a:srgbClr val="FF0000"/>
              </a:solidFill>
            </a:endParaRPr>
          </a:p>
        </p:txBody>
      </p:sp>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377" y="1081825"/>
            <a:ext cx="2664261" cy="5776175"/>
          </a:xfrm>
          <a:prstGeom prst="rect">
            <a:avLst/>
          </a:prstGeom>
        </p:spPr>
      </p:pic>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371" y="1081825"/>
            <a:ext cx="2664261" cy="5776175"/>
          </a:xfrm>
          <a:prstGeom prst="rect">
            <a:avLst/>
          </a:prstGeom>
        </p:spPr>
      </p:pic>
      <p:sp>
        <p:nvSpPr>
          <p:cNvPr id="5" name="מציין מיקום של מספר שקופית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56832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609600"/>
            <a:ext cx="8596668" cy="1798749"/>
          </a:xfrm>
        </p:spPr>
        <p:txBody>
          <a:bodyPr>
            <a:normAutofit/>
          </a:bodyPr>
          <a:lstStyle/>
          <a:p>
            <a:pPr algn="r"/>
            <a:r>
              <a:rPr lang="he-IL" sz="4000" dirty="0"/>
              <a:t>מצב קיים</a:t>
            </a:r>
            <a:r>
              <a:rPr lang="en-US" sz="4000" dirty="0"/>
              <a:t> </a:t>
            </a:r>
            <a:br>
              <a:rPr lang="en-US" sz="4000" dirty="0"/>
            </a:br>
            <a:r>
              <a:rPr lang="he-IL" sz="2700" dirty="0"/>
              <a:t>בהשוואה למסמך היזום, נראה שעמדנו כמעט בכל הציפיות שלנו</a:t>
            </a:r>
            <a:r>
              <a:rPr lang="he-IL" dirty="0"/>
              <a:t/>
            </a:r>
            <a:br>
              <a:rPr lang="he-IL" dirty="0"/>
            </a:br>
            <a:endParaRPr lang="he-IL" dirty="0"/>
          </a:p>
        </p:txBody>
      </p:sp>
      <p:sp>
        <p:nvSpPr>
          <p:cNvPr id="3" name="מציין מיקום תוכן 2"/>
          <p:cNvSpPr>
            <a:spLocks noGrp="1"/>
          </p:cNvSpPr>
          <p:nvPr>
            <p:ph idx="1"/>
          </p:nvPr>
        </p:nvSpPr>
        <p:spPr>
          <a:xfrm>
            <a:off x="846010" y="2131454"/>
            <a:ext cx="8596668" cy="4636395"/>
          </a:xfrm>
        </p:spPr>
        <p:txBody>
          <a:bodyPr>
            <a:normAutofit/>
          </a:bodyPr>
          <a:lstStyle/>
          <a:p>
            <a:pPr>
              <a:buFont typeface="Wingdings" panose="05000000000000000000" pitchFamily="2" charset="2"/>
              <a:buChar char="Ø"/>
            </a:pPr>
            <a:r>
              <a:rPr lang="he-IL" dirty="0"/>
              <a:t>כל התהליכים המשמעותיים שציינו קיימים במערכת.</a:t>
            </a:r>
          </a:p>
          <a:p>
            <a:pPr>
              <a:buFont typeface="Wingdings" panose="05000000000000000000" pitchFamily="2" charset="2"/>
              <a:buChar char="Ø"/>
            </a:pPr>
            <a:r>
              <a:rPr lang="he-IL" dirty="0"/>
              <a:t>הדבר היחיד </a:t>
            </a:r>
            <a:r>
              <a:rPr lang="he-IL" dirty="0" err="1"/>
              <a:t>שויתרנו</a:t>
            </a:r>
            <a:r>
              <a:rPr lang="he-IL" dirty="0"/>
              <a:t> עליו הוא שליחת התראה ללקוח בכל פעם שמישהו מציע מחיר גבוה משלו, וכן שליחת מייל אוטומטי בסוף המכירה (שנהפך למייל ידני, עם הודעה אוטומטית שהגדרנו, כך שהסוחר והלקוח יוכלו לתקשר ביניהם בצורה ישירה)</a:t>
            </a:r>
          </a:p>
          <a:p>
            <a:pPr>
              <a:buFont typeface="Wingdings" panose="05000000000000000000" pitchFamily="2" charset="2"/>
              <a:buChar char="Ø"/>
            </a:pPr>
            <a:r>
              <a:rPr lang="he-IL" dirty="0"/>
              <a:t>פתרנו את כל הבעיות האפשריות שחשבנו עליהן אז, שיפורטו בשקופית הבאה.</a:t>
            </a:r>
          </a:p>
          <a:p>
            <a:pPr>
              <a:buFont typeface="Wingdings" panose="05000000000000000000" pitchFamily="2" charset="2"/>
              <a:buChar char="Ø"/>
            </a:pPr>
            <a:r>
              <a:rPr lang="he-IL" dirty="0"/>
              <a:t>האפליקציה מקיימת את הייעוד שלה, נגישה ומאפשרת ללקוחות לתפעל אותה בקלות. </a:t>
            </a:r>
          </a:p>
          <a:p>
            <a:endParaRPr lang="he-IL" dirty="0"/>
          </a:p>
        </p:txBody>
      </p:sp>
      <p:sp>
        <p:nvSpPr>
          <p:cNvPr id="4" name="מציין מיקום של מספר שקופית 3"/>
          <p:cNvSpPr>
            <a:spLocks noGrp="1"/>
          </p:cNvSpPr>
          <p:nvPr>
            <p:ph type="sldNum" sz="quarter" idx="12"/>
          </p:nvPr>
        </p:nvSpPr>
        <p:spPr/>
        <p:txBody>
          <a:bodyPr/>
          <a:lstStyle/>
          <a:p>
            <a:fld id="{519954A3-9DFD-4C44-94BA-B95130A3BA1C}" type="slidenum">
              <a:rPr lang="en-US" smtClean="0"/>
              <a:t>8</a:t>
            </a:fld>
            <a:endParaRPr lang="en-US" dirty="0"/>
          </a:p>
        </p:txBody>
      </p:sp>
    </p:spTree>
    <p:extLst>
      <p:ext uri="{BB962C8B-B14F-4D97-AF65-F5344CB8AC3E}">
        <p14:creationId xmlns:p14="http://schemas.microsoft.com/office/powerpoint/2010/main" val="1258889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609600"/>
            <a:ext cx="8596668" cy="819955"/>
          </a:xfrm>
        </p:spPr>
        <p:txBody>
          <a:bodyPr/>
          <a:lstStyle/>
          <a:p>
            <a:pPr algn="r"/>
            <a:r>
              <a:rPr lang="he-IL" dirty="0"/>
              <a:t>הבעיות שחשבנו עליהן במסמך היזום ופתרונן</a:t>
            </a:r>
          </a:p>
        </p:txBody>
      </p:sp>
      <p:sp>
        <p:nvSpPr>
          <p:cNvPr id="3" name="מציין מיקום תוכן 2"/>
          <p:cNvSpPr>
            <a:spLocks noGrp="1"/>
          </p:cNvSpPr>
          <p:nvPr>
            <p:ph idx="1"/>
          </p:nvPr>
        </p:nvSpPr>
        <p:spPr>
          <a:xfrm>
            <a:off x="677334" y="1635617"/>
            <a:ext cx="8596668" cy="4611807"/>
          </a:xfrm>
        </p:spPr>
        <p:txBody>
          <a:bodyPr>
            <a:normAutofit/>
          </a:bodyPr>
          <a:lstStyle/>
          <a:p>
            <a:pPr>
              <a:buFont typeface="+mj-lt"/>
              <a:buAutoNum type="arabicPeriod"/>
            </a:pPr>
            <a:r>
              <a:rPr lang="he-IL" dirty="0"/>
              <a:t>עדכון המחיר באופן אטומי כפי שהוסבר קודם. </a:t>
            </a:r>
          </a:p>
          <a:p>
            <a:pPr>
              <a:buFont typeface="+mj-lt"/>
              <a:buAutoNum type="arabicPeriod"/>
            </a:pPr>
            <a:r>
              <a:rPr lang="he-IL" dirty="0"/>
              <a:t>לוודא שהלקוחות שמציעים מחיר על מוצר אכן ירכשו אותו בסיום המכירה, ע"י חיוב מילוי הפרטים שלהם לפני ההצעה.</a:t>
            </a:r>
          </a:p>
          <a:p>
            <a:pPr>
              <a:buFont typeface="+mj-lt"/>
              <a:buAutoNum type="arabicPeriod"/>
            </a:pPr>
            <a:r>
              <a:rPr lang="he-IL" dirty="0"/>
              <a:t>ביצוע התשלום באופן מאובטח: לאחר התייעצות עם המרצה, הוחלט להניח שמבצעים את התשלום דרך גורם צד שלישי, אך לא לבצע חיוב אמיתי כרגע. </a:t>
            </a:r>
          </a:p>
          <a:p>
            <a:pPr>
              <a:buFont typeface="+mj-lt"/>
              <a:buAutoNum type="arabicPeriod"/>
            </a:pPr>
            <a:r>
              <a:rPr lang="he-IL" dirty="0"/>
              <a:t>חיפוש מהיר של מוצרים – פתרנו בעזרת כך שחילקנו את המוצרים לקטגוריות שונות, וללקוח יש אפשרות לבקש לראות רק את המוצרים מקטגוריה מסוימת. כמו כן, בזכות הצורה בה סידרנו את ה</a:t>
            </a:r>
            <a:r>
              <a:rPr lang="en-US" dirty="0"/>
              <a:t>DB</a:t>
            </a:r>
            <a:r>
              <a:rPr lang="he-IL" dirty="0"/>
              <a:t>, השליפה מתבצעת בצורה מהירה.</a:t>
            </a:r>
          </a:p>
          <a:p>
            <a:pPr>
              <a:buFont typeface="+mj-lt"/>
              <a:buAutoNum type="arabicPeriod"/>
            </a:pPr>
            <a:r>
              <a:rPr lang="he-IL" dirty="0"/>
              <a:t>הסרת מוצרים שאינם רלוונטיים מהאפליקציה, ע"י מחיקתם מה</a:t>
            </a:r>
            <a:r>
              <a:rPr lang="en-US" dirty="0"/>
              <a:t>firebase</a:t>
            </a:r>
            <a:r>
              <a:rPr lang="he-IL" dirty="0"/>
              <a:t> ברגע שהטיימר נגמר. </a:t>
            </a:r>
          </a:p>
          <a:p>
            <a:pPr>
              <a:buFont typeface="+mj-lt"/>
              <a:buAutoNum type="arabicPeriod"/>
            </a:pPr>
            <a:r>
              <a:rPr lang="he-IL" dirty="0"/>
              <a:t>בסיום המכירה, מופיעה קבלה תחת "מוצרים שנרכשו" לשני הצדדים. דרכה ניתן לראות את כל הפרטים הרלוונטיים, כולל מקום האיסוף של המוצר (שהסוחר חייב להכניס טרם פרסום מוצר חדש), וכן לשלוח מייל לצד השני כדי לתאם זמן לאיסוף. זה פותר את הבעיה של הקנייה הפיזית של המוצר בסוף המכירה.</a:t>
            </a:r>
          </a:p>
          <a:p>
            <a:endParaRPr lang="he-IL" dirty="0"/>
          </a:p>
        </p:txBody>
      </p:sp>
      <p:sp>
        <p:nvSpPr>
          <p:cNvPr id="4" name="מציין מיקום של מספר שקופית 3"/>
          <p:cNvSpPr>
            <a:spLocks noGrp="1"/>
          </p:cNvSpPr>
          <p:nvPr>
            <p:ph type="sldNum" sz="quarter" idx="12"/>
          </p:nvPr>
        </p:nvSpPr>
        <p:spPr/>
        <p:txBody>
          <a:bodyPr/>
          <a:lstStyle/>
          <a:p>
            <a:fld id="{519954A3-9DFD-4C44-94BA-B95130A3BA1C}" type="slidenum">
              <a:rPr lang="en-US" smtClean="0"/>
              <a:t>9</a:t>
            </a:fld>
            <a:endParaRPr lang="en-US" dirty="0"/>
          </a:p>
        </p:txBody>
      </p:sp>
    </p:spTree>
    <p:extLst>
      <p:ext uri="{BB962C8B-B14F-4D97-AF65-F5344CB8AC3E}">
        <p14:creationId xmlns:p14="http://schemas.microsoft.com/office/powerpoint/2010/main" val="885483066"/>
      </p:ext>
    </p:extLst>
  </p:cSld>
  <p:clrMapOvr>
    <a:masterClrMapping/>
  </p:clrMapOvr>
</p:sld>
</file>

<file path=ppt/theme/theme1.xml><?xml version="1.0" encoding="utf-8"?>
<a:theme xmlns:a="http://schemas.openxmlformats.org/drawingml/2006/main" name="פיאה">
  <a:themeElements>
    <a:clrScheme name="סגול מספר שתיים">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1056</TotalTime>
  <Words>887</Words>
  <Application>Microsoft Office PowerPoint</Application>
  <PresentationFormat>מסך רחב</PresentationFormat>
  <Paragraphs>117</Paragraphs>
  <Slides>25</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25</vt:i4>
      </vt:variant>
    </vt:vector>
  </HeadingPairs>
  <TitlesOfParts>
    <vt:vector size="33" baseType="lpstr">
      <vt:lpstr>Algerian</vt:lpstr>
      <vt:lpstr>Arial</vt:lpstr>
      <vt:lpstr>Calibri</vt:lpstr>
      <vt:lpstr>Gisha</vt:lpstr>
      <vt:lpstr>Trebuchet MS</vt:lpstr>
      <vt:lpstr>Wingdings</vt:lpstr>
      <vt:lpstr>Wingdings 3</vt:lpstr>
      <vt:lpstr>פיאה</vt:lpstr>
      <vt:lpstr>מצגת של PowerPoint‏</vt:lpstr>
      <vt:lpstr>תיאור המערכת ומטרותיה</vt:lpstr>
      <vt:lpstr>השוואת פעולות / הרשאות:</vt:lpstr>
      <vt:lpstr>הערות</vt:lpstr>
      <vt:lpstr>מימוש דיאלוגים</vt:lpstr>
      <vt:lpstr>מימוש מעבר לרכיבים אחרים (גלריית תמונות, מייל)</vt:lpstr>
      <vt:lpstr>מימוש תפריטים</vt:lpstr>
      <vt:lpstr>מצב קיים  בהשוואה למסמך היזום, נראה שעמדנו כמעט בכל הציפיות שלנו </vt:lpstr>
      <vt:lpstr>הבעיות שחשבנו עליהן במסמך היזום ופתרונן</vt:lpstr>
      <vt:lpstr>הסברים על פערים  בין התכנון לבין התהליכים בפועל</vt:lpstr>
      <vt:lpstr>מצגת של PowerPoint‏</vt:lpstr>
      <vt:lpstr>דרישות מרכזיות של המערכת</vt:lpstr>
      <vt:lpstr>סרטוני הסבר והדגמה  (לינקים לגוגל דרייב)</vt:lpstr>
      <vt:lpstr>מצגת של PowerPoint‏</vt:lpstr>
      <vt:lpstr>מצגת של PowerPoint‏</vt:lpstr>
      <vt:lpstr>מצגת של PowerPoint‏</vt:lpstr>
      <vt:lpstr>תרשימי UML</vt:lpstr>
      <vt:lpstr>ERD Diagram</vt:lpstr>
      <vt:lpstr>Use-Case Diagram</vt:lpstr>
      <vt:lpstr>Class Diagram</vt:lpstr>
      <vt:lpstr>Object Diagram</vt:lpstr>
      <vt:lpstr>Sequence Diagram</vt:lpstr>
      <vt:lpstr>Activity Diagram</vt:lpstr>
      <vt:lpstr>State Machine Diagram</vt:lpstr>
      <vt:lpstr>ה-GITHUB שלנו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Windows User</dc:creator>
  <cp:lastModifiedBy>Windows User</cp:lastModifiedBy>
  <cp:revision>185</cp:revision>
  <dcterms:created xsi:type="dcterms:W3CDTF">2021-01-05T19:31:25Z</dcterms:created>
  <dcterms:modified xsi:type="dcterms:W3CDTF">2021-01-13T17:04:34Z</dcterms:modified>
</cp:coreProperties>
</file>